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72" autoAdjust="0"/>
    <p:restoredTop sz="94660"/>
  </p:normalViewPr>
  <p:slideViewPr>
    <p:cSldViewPr>
      <p:cViewPr varScale="1">
        <p:scale>
          <a:sx n="82" d="100"/>
          <a:sy n="82" d="100"/>
        </p:scale>
        <p:origin x="-8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5F42BD-5946-4C09-AFD5-87CCD6C57F0D}" type="datetimeFigureOut">
              <a:rPr lang="pt-BR" smtClean="0"/>
              <a:t>17/08/2010</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7F2A7-4D62-4A4E-893C-20D175E11CB4}" type="slidenum">
              <a:rPr lang="pt-BR" smtClean="0"/>
              <a:t>‹nº›</a:t>
            </a:fld>
            <a:endParaRPr lang="pt-BR" dirty="0"/>
          </a:p>
        </p:txBody>
      </p:sp>
    </p:spTree>
    <p:extLst>
      <p:ext uri="{BB962C8B-B14F-4D97-AF65-F5344CB8AC3E}">
        <p14:creationId xmlns:p14="http://schemas.microsoft.com/office/powerpoint/2010/main" val="2537185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a:t>
            </a:fld>
            <a:endParaRPr lang="pt-BR" dirty="0"/>
          </a:p>
        </p:txBody>
      </p:sp>
    </p:spTree>
    <p:extLst>
      <p:ext uri="{BB962C8B-B14F-4D97-AF65-F5344CB8AC3E}">
        <p14:creationId xmlns:p14="http://schemas.microsoft.com/office/powerpoint/2010/main" val="2810117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10</a:t>
            </a:fld>
            <a:endParaRPr lang="pt-BR" dirty="0"/>
          </a:p>
        </p:txBody>
      </p:sp>
    </p:spTree>
    <p:extLst>
      <p:ext uri="{BB962C8B-B14F-4D97-AF65-F5344CB8AC3E}">
        <p14:creationId xmlns:p14="http://schemas.microsoft.com/office/powerpoint/2010/main" val="3318254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11</a:t>
            </a:fld>
            <a:endParaRPr lang="pt-BR" dirty="0"/>
          </a:p>
        </p:txBody>
      </p:sp>
    </p:spTree>
    <p:extLst>
      <p:ext uri="{BB962C8B-B14F-4D97-AF65-F5344CB8AC3E}">
        <p14:creationId xmlns:p14="http://schemas.microsoft.com/office/powerpoint/2010/main" val="3559125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12</a:t>
            </a:fld>
            <a:endParaRPr lang="pt-BR" dirty="0"/>
          </a:p>
        </p:txBody>
      </p:sp>
    </p:spTree>
    <p:extLst>
      <p:ext uri="{BB962C8B-B14F-4D97-AF65-F5344CB8AC3E}">
        <p14:creationId xmlns:p14="http://schemas.microsoft.com/office/powerpoint/2010/main" val="1123027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13</a:t>
            </a:fld>
            <a:endParaRPr lang="pt-BR" dirty="0"/>
          </a:p>
        </p:txBody>
      </p:sp>
    </p:spTree>
    <p:extLst>
      <p:ext uri="{BB962C8B-B14F-4D97-AF65-F5344CB8AC3E}">
        <p14:creationId xmlns:p14="http://schemas.microsoft.com/office/powerpoint/2010/main" val="1733055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14</a:t>
            </a:fld>
            <a:endParaRPr lang="pt-BR" dirty="0"/>
          </a:p>
        </p:txBody>
      </p:sp>
    </p:spTree>
    <p:extLst>
      <p:ext uri="{BB962C8B-B14F-4D97-AF65-F5344CB8AC3E}">
        <p14:creationId xmlns:p14="http://schemas.microsoft.com/office/powerpoint/2010/main" val="785849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15</a:t>
            </a:fld>
            <a:endParaRPr lang="pt-BR" dirty="0"/>
          </a:p>
        </p:txBody>
      </p:sp>
    </p:spTree>
    <p:extLst>
      <p:ext uri="{BB962C8B-B14F-4D97-AF65-F5344CB8AC3E}">
        <p14:creationId xmlns:p14="http://schemas.microsoft.com/office/powerpoint/2010/main" val="118437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16</a:t>
            </a:fld>
            <a:endParaRPr lang="pt-BR" dirty="0"/>
          </a:p>
        </p:txBody>
      </p:sp>
    </p:spTree>
    <p:extLst>
      <p:ext uri="{BB962C8B-B14F-4D97-AF65-F5344CB8AC3E}">
        <p14:creationId xmlns:p14="http://schemas.microsoft.com/office/powerpoint/2010/main" val="3454779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17</a:t>
            </a:fld>
            <a:endParaRPr lang="pt-BR" dirty="0"/>
          </a:p>
        </p:txBody>
      </p:sp>
    </p:spTree>
    <p:extLst>
      <p:ext uri="{BB962C8B-B14F-4D97-AF65-F5344CB8AC3E}">
        <p14:creationId xmlns:p14="http://schemas.microsoft.com/office/powerpoint/2010/main" val="1055263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18</a:t>
            </a:fld>
            <a:endParaRPr lang="pt-BR" dirty="0"/>
          </a:p>
        </p:txBody>
      </p:sp>
    </p:spTree>
    <p:extLst>
      <p:ext uri="{BB962C8B-B14F-4D97-AF65-F5344CB8AC3E}">
        <p14:creationId xmlns:p14="http://schemas.microsoft.com/office/powerpoint/2010/main" val="4175753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19</a:t>
            </a:fld>
            <a:endParaRPr lang="pt-BR" dirty="0"/>
          </a:p>
        </p:txBody>
      </p:sp>
    </p:spTree>
    <p:extLst>
      <p:ext uri="{BB962C8B-B14F-4D97-AF65-F5344CB8AC3E}">
        <p14:creationId xmlns:p14="http://schemas.microsoft.com/office/powerpoint/2010/main" val="142340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a:t>
            </a:fld>
            <a:endParaRPr lang="pt-BR" dirty="0"/>
          </a:p>
        </p:txBody>
      </p:sp>
    </p:spTree>
    <p:extLst>
      <p:ext uri="{BB962C8B-B14F-4D97-AF65-F5344CB8AC3E}">
        <p14:creationId xmlns:p14="http://schemas.microsoft.com/office/powerpoint/2010/main" val="138004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20</a:t>
            </a:fld>
            <a:endParaRPr lang="pt-BR" dirty="0"/>
          </a:p>
        </p:txBody>
      </p:sp>
    </p:spTree>
    <p:extLst>
      <p:ext uri="{BB962C8B-B14F-4D97-AF65-F5344CB8AC3E}">
        <p14:creationId xmlns:p14="http://schemas.microsoft.com/office/powerpoint/2010/main" val="3035848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21</a:t>
            </a:fld>
            <a:endParaRPr lang="pt-BR" dirty="0"/>
          </a:p>
        </p:txBody>
      </p:sp>
    </p:spTree>
    <p:extLst>
      <p:ext uri="{BB962C8B-B14F-4D97-AF65-F5344CB8AC3E}">
        <p14:creationId xmlns:p14="http://schemas.microsoft.com/office/powerpoint/2010/main" val="2145594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22</a:t>
            </a:fld>
            <a:endParaRPr lang="pt-BR" dirty="0"/>
          </a:p>
        </p:txBody>
      </p:sp>
    </p:spTree>
    <p:extLst>
      <p:ext uri="{BB962C8B-B14F-4D97-AF65-F5344CB8AC3E}">
        <p14:creationId xmlns:p14="http://schemas.microsoft.com/office/powerpoint/2010/main" val="427580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23</a:t>
            </a:fld>
            <a:endParaRPr lang="pt-BR" dirty="0"/>
          </a:p>
        </p:txBody>
      </p:sp>
    </p:spTree>
    <p:extLst>
      <p:ext uri="{BB962C8B-B14F-4D97-AF65-F5344CB8AC3E}">
        <p14:creationId xmlns:p14="http://schemas.microsoft.com/office/powerpoint/2010/main" val="2279388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24</a:t>
            </a:fld>
            <a:endParaRPr lang="pt-BR" dirty="0"/>
          </a:p>
        </p:txBody>
      </p:sp>
    </p:spTree>
    <p:extLst>
      <p:ext uri="{BB962C8B-B14F-4D97-AF65-F5344CB8AC3E}">
        <p14:creationId xmlns:p14="http://schemas.microsoft.com/office/powerpoint/2010/main" val="34305969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25</a:t>
            </a:fld>
            <a:endParaRPr lang="pt-BR" dirty="0"/>
          </a:p>
        </p:txBody>
      </p:sp>
    </p:spTree>
    <p:extLst>
      <p:ext uri="{BB962C8B-B14F-4D97-AF65-F5344CB8AC3E}">
        <p14:creationId xmlns:p14="http://schemas.microsoft.com/office/powerpoint/2010/main" val="1069427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26</a:t>
            </a:fld>
            <a:endParaRPr lang="pt-BR" dirty="0"/>
          </a:p>
        </p:txBody>
      </p:sp>
    </p:spTree>
    <p:extLst>
      <p:ext uri="{BB962C8B-B14F-4D97-AF65-F5344CB8AC3E}">
        <p14:creationId xmlns:p14="http://schemas.microsoft.com/office/powerpoint/2010/main" val="296876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3</a:t>
            </a:fld>
            <a:endParaRPr lang="pt-BR" dirty="0"/>
          </a:p>
        </p:txBody>
      </p:sp>
    </p:spTree>
    <p:extLst>
      <p:ext uri="{BB962C8B-B14F-4D97-AF65-F5344CB8AC3E}">
        <p14:creationId xmlns:p14="http://schemas.microsoft.com/office/powerpoint/2010/main" val="240198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4</a:t>
            </a:fld>
            <a:endParaRPr lang="pt-BR" dirty="0"/>
          </a:p>
        </p:txBody>
      </p:sp>
    </p:spTree>
    <p:extLst>
      <p:ext uri="{BB962C8B-B14F-4D97-AF65-F5344CB8AC3E}">
        <p14:creationId xmlns:p14="http://schemas.microsoft.com/office/powerpoint/2010/main" val="1325723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5</a:t>
            </a:fld>
            <a:endParaRPr lang="pt-BR" dirty="0"/>
          </a:p>
        </p:txBody>
      </p:sp>
    </p:spTree>
    <p:extLst>
      <p:ext uri="{BB962C8B-B14F-4D97-AF65-F5344CB8AC3E}">
        <p14:creationId xmlns:p14="http://schemas.microsoft.com/office/powerpoint/2010/main" val="203132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6</a:t>
            </a:fld>
            <a:endParaRPr lang="pt-BR" dirty="0"/>
          </a:p>
        </p:txBody>
      </p:sp>
    </p:spTree>
    <p:extLst>
      <p:ext uri="{BB962C8B-B14F-4D97-AF65-F5344CB8AC3E}">
        <p14:creationId xmlns:p14="http://schemas.microsoft.com/office/powerpoint/2010/main" val="402275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7</a:t>
            </a:fld>
            <a:endParaRPr lang="pt-BR" dirty="0"/>
          </a:p>
        </p:txBody>
      </p:sp>
    </p:spTree>
    <p:extLst>
      <p:ext uri="{BB962C8B-B14F-4D97-AF65-F5344CB8AC3E}">
        <p14:creationId xmlns:p14="http://schemas.microsoft.com/office/powerpoint/2010/main" val="150897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8</a:t>
            </a:fld>
            <a:endParaRPr lang="pt-BR" dirty="0"/>
          </a:p>
        </p:txBody>
      </p:sp>
    </p:spTree>
    <p:extLst>
      <p:ext uri="{BB962C8B-B14F-4D97-AF65-F5344CB8AC3E}">
        <p14:creationId xmlns:p14="http://schemas.microsoft.com/office/powerpoint/2010/main" val="1994316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407F2A7-4D62-4A4E-893C-20D175E11CB4}" type="slidenum">
              <a:rPr lang="pt-BR" smtClean="0"/>
              <a:t>9</a:t>
            </a:fld>
            <a:endParaRPr lang="pt-BR" dirty="0"/>
          </a:p>
        </p:txBody>
      </p:sp>
    </p:spTree>
    <p:extLst>
      <p:ext uri="{BB962C8B-B14F-4D97-AF65-F5344CB8AC3E}">
        <p14:creationId xmlns:p14="http://schemas.microsoft.com/office/powerpoint/2010/main" val="291159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endParaRPr lang="pt-BR" dirty="0"/>
          </a:p>
        </p:txBody>
      </p:sp>
      <p:sp>
        <p:nvSpPr>
          <p:cNvPr id="20" name="Espaço Reservado para Rodapé 19"/>
          <p:cNvSpPr>
            <a:spLocks noGrp="1"/>
          </p:cNvSpPr>
          <p:nvPr>
            <p:ph type="ftr" sz="quarter" idx="11"/>
          </p:nvPr>
        </p:nvSpPr>
        <p:spPr/>
        <p:txBody>
          <a:bodyPr/>
          <a:lstStyle>
            <a:extLst/>
          </a:lstStyle>
          <a:p>
            <a:endParaRPr lang="pt-BR" dirty="0"/>
          </a:p>
        </p:txBody>
      </p:sp>
      <p:sp>
        <p:nvSpPr>
          <p:cNvPr id="10" name="Espaço Reservado para Número de Slide 9"/>
          <p:cNvSpPr>
            <a:spLocks noGrp="1"/>
          </p:cNvSpPr>
          <p:nvPr>
            <p:ph type="sldNum" sz="quarter" idx="12"/>
          </p:nvPr>
        </p:nvSpPr>
        <p:spPr/>
        <p:txBody>
          <a:bodyPr/>
          <a:lstStyle>
            <a:extLst/>
          </a:lstStyle>
          <a:p>
            <a:fld id="{57092C4C-AE6A-4B48-B1FA-EA5A8681C786}" type="slidenum">
              <a:rPr lang="pt-BR" smtClean="0"/>
              <a:pPr/>
              <a:t>‹nº›</a:t>
            </a:fld>
            <a:endParaRPr lang="pt-BR" dirty="0"/>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5E628F2-2EEB-487D-827E-FC4DA085F0B7}"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1772F32F-7EA5-402E-9DA4-AD0E441770C5}"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0E3D083E-7AF0-4567-9800-7E5D64547342}"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B2F68621-318D-448F-BA32-276936D926BB}" type="slidenum">
              <a:rPr lang="pt-BR" smtClean="0"/>
              <a:pPr/>
              <a:t>‹nº›</a:t>
            </a:fld>
            <a:endParaRPr lang="pt-BR" dirty="0"/>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2DC2DE55-21B1-4483-A38A-42606B97A106}"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endParaRPr lang="pt-BR" dirty="0"/>
          </a:p>
        </p:txBody>
      </p:sp>
      <p:sp>
        <p:nvSpPr>
          <p:cNvPr id="8" name="Espaço Reservado para Rodapé 7"/>
          <p:cNvSpPr>
            <a:spLocks noGrp="1"/>
          </p:cNvSpPr>
          <p:nvPr>
            <p:ph type="ftr" sz="quarter" idx="11"/>
          </p:nvPr>
        </p:nvSpPr>
        <p:spPr/>
        <p:txBody>
          <a:bodyPr/>
          <a:lstStyle>
            <a:extLst/>
          </a:lstStyle>
          <a:p>
            <a:endParaRPr lang="pt-BR" dirty="0"/>
          </a:p>
        </p:txBody>
      </p:sp>
      <p:sp>
        <p:nvSpPr>
          <p:cNvPr id="9" name="Espaço Reservado para Número de Slide 8"/>
          <p:cNvSpPr>
            <a:spLocks noGrp="1"/>
          </p:cNvSpPr>
          <p:nvPr>
            <p:ph type="sldNum" sz="quarter" idx="12"/>
          </p:nvPr>
        </p:nvSpPr>
        <p:spPr/>
        <p:txBody>
          <a:bodyPr/>
          <a:lstStyle>
            <a:extLst/>
          </a:lstStyle>
          <a:p>
            <a:fld id="{F68067D4-E172-44F6-9EEC-2304F48B8866}"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endParaRPr lang="pt-BR" dirty="0"/>
          </a:p>
        </p:txBody>
      </p:sp>
      <p:sp>
        <p:nvSpPr>
          <p:cNvPr id="4" name="Espaço Reservado para Rodapé 3"/>
          <p:cNvSpPr>
            <a:spLocks noGrp="1"/>
          </p:cNvSpPr>
          <p:nvPr>
            <p:ph type="ftr" sz="quarter" idx="11"/>
          </p:nvPr>
        </p:nvSpPr>
        <p:spPr/>
        <p:txBody>
          <a:bodyPr/>
          <a:lstStyle>
            <a:extLst/>
          </a:lstStyle>
          <a:p>
            <a:endParaRPr lang="pt-BR" dirty="0"/>
          </a:p>
        </p:txBody>
      </p:sp>
      <p:sp>
        <p:nvSpPr>
          <p:cNvPr id="5" name="Espaço Reservado para Número de Slide 4"/>
          <p:cNvSpPr>
            <a:spLocks noGrp="1"/>
          </p:cNvSpPr>
          <p:nvPr>
            <p:ph type="sldNum" sz="quarter" idx="12"/>
          </p:nvPr>
        </p:nvSpPr>
        <p:spPr/>
        <p:txBody>
          <a:bodyPr/>
          <a:lstStyle>
            <a:extLst/>
          </a:lstStyle>
          <a:p>
            <a:fld id="{587C4524-4985-47EB-B038-989B3FB1B892}"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Espaço Reservado para Data 1"/>
          <p:cNvSpPr>
            <a:spLocks noGrp="1"/>
          </p:cNvSpPr>
          <p:nvPr>
            <p:ph type="dt" sz="half" idx="10"/>
          </p:nvPr>
        </p:nvSpPr>
        <p:spPr/>
        <p:txBody>
          <a:bodyPr/>
          <a:lstStyle>
            <a:extLst/>
          </a:lstStyle>
          <a:p>
            <a:endParaRPr lang="pt-BR" dirty="0"/>
          </a:p>
        </p:txBody>
      </p:sp>
      <p:sp>
        <p:nvSpPr>
          <p:cNvPr id="3" name="Espaço Reservado para Rodapé 2"/>
          <p:cNvSpPr>
            <a:spLocks noGrp="1"/>
          </p:cNvSpPr>
          <p:nvPr>
            <p:ph type="ftr" sz="quarter" idx="11"/>
          </p:nvPr>
        </p:nvSpPr>
        <p:spPr/>
        <p:txBody>
          <a:bodyPr/>
          <a:lstStyle>
            <a:extLst/>
          </a:lstStyle>
          <a:p>
            <a:endParaRPr lang="pt-BR" dirty="0"/>
          </a:p>
        </p:txBody>
      </p:sp>
      <p:sp>
        <p:nvSpPr>
          <p:cNvPr id="4" name="Espaço Reservado para Número de Slide 3"/>
          <p:cNvSpPr>
            <a:spLocks noGrp="1"/>
          </p:cNvSpPr>
          <p:nvPr>
            <p:ph type="sldNum" sz="quarter" idx="12"/>
          </p:nvPr>
        </p:nvSpPr>
        <p:spPr/>
        <p:txBody>
          <a:bodyPr/>
          <a:lstStyle>
            <a:extLst/>
          </a:lstStyle>
          <a:p>
            <a:fld id="{4659A911-5E28-4937-ADBC-C003ABE9E691}" type="slidenum">
              <a:rPr lang="pt-BR" smtClean="0"/>
              <a:pPr/>
              <a:t>‹nº›</a:t>
            </a:fld>
            <a:endParaRPr lang="pt-BR" dirty="0"/>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15B40B7D-9ADE-4CCE-B495-A2F23C882C0F}"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extLst/>
          </a:lstStyle>
          <a:p>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9357668D-76F6-4DDA-9AD0-3CA4B2D7850C}" type="slidenum">
              <a:rPr lang="pt-BR" smtClean="0"/>
              <a:pPr/>
              <a:t>‹nº›</a:t>
            </a:fld>
            <a:endParaRPr lang="pt-BR" dirty="0"/>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dirty="0"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pt-BR" dirty="0"/>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dirty="0"/>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A17C7A-D487-48CE-9497-95B0535B7FB1}" type="slidenum">
              <a:rPr lang="pt-BR" smtClean="0"/>
              <a:pPr/>
              <a:t>‹nº›</a:t>
            </a:fld>
            <a:endParaRPr lang="pt-BR" dirty="0"/>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1"/>
            <a:ext cx="8100392" cy="6741367"/>
          </a:xfrm>
          <a:solidFill>
            <a:schemeClr val="bg1"/>
          </a:solidFill>
          <a:ln w="76200">
            <a:solidFill>
              <a:srgbClr val="FFFF00"/>
            </a:solidFill>
            <a:miter lim="800000"/>
            <a:headEnd/>
            <a:tailEnd/>
          </a:ln>
        </p:spPr>
        <p:txBody>
          <a:bodyPr>
            <a:normAutofit/>
          </a:bodyPr>
          <a:lstStyle/>
          <a:p>
            <a:pPr algn="ctr"/>
            <a:r>
              <a:rPr lang="pt-BR" sz="5400" dirty="0">
                <a:solidFill>
                  <a:schemeClr val="tx1"/>
                </a:solidFill>
              </a:rPr>
              <a:t>Sexualidade </a:t>
            </a:r>
            <a:br>
              <a:rPr lang="pt-BR" sz="5400" dirty="0">
                <a:solidFill>
                  <a:schemeClr val="tx1"/>
                </a:solidFill>
              </a:rPr>
            </a:br>
            <a:r>
              <a:rPr lang="pt-BR" sz="5400" dirty="0">
                <a:solidFill>
                  <a:schemeClr val="tx1"/>
                </a:solidFill>
              </a:rPr>
              <a:t/>
            </a:r>
            <a:br>
              <a:rPr lang="pt-BR" sz="5400" dirty="0">
                <a:solidFill>
                  <a:schemeClr val="tx1"/>
                </a:solidFill>
              </a:rPr>
            </a:br>
            <a:r>
              <a:rPr lang="pt-BR" sz="5400" dirty="0">
                <a:solidFill>
                  <a:schemeClr val="tx1"/>
                </a:solidFill>
              </a:rPr>
              <a:t>à luz da </a:t>
            </a:r>
            <a:br>
              <a:rPr lang="pt-BR" sz="5400" dirty="0">
                <a:solidFill>
                  <a:schemeClr val="tx1"/>
                </a:solidFill>
              </a:rPr>
            </a:br>
            <a:r>
              <a:rPr lang="pt-BR" sz="5400" dirty="0">
                <a:solidFill>
                  <a:schemeClr val="tx1"/>
                </a:solidFill>
              </a:rPr>
              <a:t/>
            </a:r>
            <a:br>
              <a:rPr lang="pt-BR" sz="5400" dirty="0">
                <a:solidFill>
                  <a:schemeClr val="tx1"/>
                </a:solidFill>
              </a:rPr>
            </a:br>
            <a:r>
              <a:rPr lang="pt-BR" sz="5400" dirty="0">
                <a:solidFill>
                  <a:schemeClr val="tx1"/>
                </a:solidFill>
              </a:rPr>
              <a:t>Doutrina </a:t>
            </a:r>
            <a:r>
              <a:rPr lang="pt-BR" sz="5400" dirty="0" smtClean="0">
                <a:solidFill>
                  <a:schemeClr val="tx1"/>
                </a:solidFill>
              </a:rPr>
              <a:t>Espírita</a:t>
            </a:r>
            <a:br>
              <a:rPr lang="pt-BR" sz="5400" dirty="0" smtClean="0">
                <a:solidFill>
                  <a:schemeClr val="tx1"/>
                </a:solidFill>
              </a:rPr>
            </a:br>
            <a:endParaRPr lang="pt-BR" sz="5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algn="ctr"/>
            <a:r>
              <a:rPr lang="pt-BR" dirty="0"/>
              <a:t>A sexualidade nos órgãos genitais</a:t>
            </a:r>
          </a:p>
        </p:txBody>
      </p:sp>
      <p:sp>
        <p:nvSpPr>
          <p:cNvPr id="12291" name="Rectangle 3"/>
          <p:cNvSpPr>
            <a:spLocks noGrp="1" noChangeArrowheads="1"/>
          </p:cNvSpPr>
          <p:nvPr>
            <p:ph idx="1"/>
          </p:nvPr>
        </p:nvSpPr>
        <p:spPr/>
        <p:txBody>
          <a:bodyPr/>
          <a:lstStyle/>
          <a:p>
            <a:pPr algn="just"/>
            <a:r>
              <a:rPr lang="pt-BR" sz="2800" dirty="0"/>
              <a:t>Os órgãos genitais não são elementos básicos para definir a sexualidade nas criaturas humanas, pois elas são instrumentos passivos obedecendo ao comando mental. Não são eles que decretam a nossa sexualidade, mas sim a nossa estrutura psicológica.</a:t>
            </a:r>
          </a:p>
          <a:p>
            <a:pPr algn="just"/>
            <a:r>
              <a:rPr lang="pt-BR" sz="2800" dirty="0"/>
              <a:t>“ O sexo é portanto mental em seus impulsos e manifestações transcendendo quaisquer impositivos da forma em que se exprime”. </a:t>
            </a:r>
            <a:r>
              <a:rPr lang="pt-BR" sz="2000" dirty="0"/>
              <a:t>( André Luiz)</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043608" y="476672"/>
            <a:ext cx="7776864" cy="5619328"/>
          </a:xfrm>
        </p:spPr>
        <p:txBody>
          <a:bodyPr>
            <a:normAutofit fontScale="92500"/>
          </a:bodyPr>
          <a:lstStyle/>
          <a:p>
            <a:pPr algn="just">
              <a:lnSpc>
                <a:spcPct val="90000"/>
              </a:lnSpc>
            </a:pPr>
            <a:r>
              <a:rPr lang="pt-BR" dirty="0"/>
              <a:t>Na vida sexual cada Espírito será, em matéria de masculinidade ou de feminilidade, definido e conformidade com as qualidades que forem predominantes no seu campo mental.</a:t>
            </a:r>
            <a:endParaRPr lang="en-US" dirty="0"/>
          </a:p>
          <a:p>
            <a:pPr algn="just">
              <a:lnSpc>
                <a:spcPct val="90000"/>
              </a:lnSpc>
            </a:pPr>
            <a:endParaRPr lang="pt-BR" dirty="0"/>
          </a:p>
          <a:p>
            <a:pPr algn="just">
              <a:lnSpc>
                <a:spcPct val="90000"/>
              </a:lnSpc>
            </a:pPr>
            <a:r>
              <a:rPr lang="pt-BR" dirty="0"/>
              <a:t>O Espírito, no curso das reencarnações precisa habitar em corpo de homem ou de mulher para a aquisição de experiências que lhe possibilitarão alcançar a perfeição. Nenhum Espírito poderá chegar ao porto da perfeição, sem antes ter acumulado em sua estrutura psíquica as qualidades de ambos os sexos.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44451"/>
            <a:ext cx="7543800" cy="1152302"/>
          </a:xfrm>
        </p:spPr>
        <p:txBody>
          <a:bodyPr/>
          <a:lstStyle/>
          <a:p>
            <a:pPr algn="ctr"/>
            <a:r>
              <a:rPr lang="pt-BR" dirty="0"/>
              <a:t>O sexo é mental</a:t>
            </a:r>
          </a:p>
        </p:txBody>
      </p:sp>
      <p:sp>
        <p:nvSpPr>
          <p:cNvPr id="14339" name="Rectangle 3"/>
          <p:cNvSpPr>
            <a:spLocks noGrp="1" noChangeArrowheads="1"/>
          </p:cNvSpPr>
          <p:nvPr>
            <p:ph idx="1"/>
          </p:nvPr>
        </p:nvSpPr>
        <p:spPr>
          <a:xfrm>
            <a:off x="827088" y="1268413"/>
            <a:ext cx="8066087" cy="5400675"/>
          </a:xfrm>
        </p:spPr>
        <p:txBody>
          <a:bodyPr/>
          <a:lstStyle/>
          <a:p>
            <a:pPr algn="just">
              <a:lnSpc>
                <a:spcPct val="90000"/>
              </a:lnSpc>
            </a:pPr>
            <a:r>
              <a:rPr lang="pt-BR" sz="2400" dirty="0"/>
              <a:t>Uma prova de que o sexo é mental está no problema da homossexualidade.</a:t>
            </a:r>
          </a:p>
          <a:p>
            <a:pPr algn="just">
              <a:lnSpc>
                <a:spcPct val="90000"/>
              </a:lnSpc>
            </a:pPr>
            <a:r>
              <a:rPr lang="pt-BR" sz="2400" dirty="0"/>
              <a:t> </a:t>
            </a:r>
          </a:p>
          <a:p>
            <a:pPr algn="just">
              <a:lnSpc>
                <a:spcPct val="90000"/>
              </a:lnSpc>
            </a:pPr>
            <a:r>
              <a:rPr lang="pt-BR" sz="2400" dirty="0"/>
              <a:t>Do ponto de vista espiritual todos os nossos atos são analisados e julgados pela Justiça maior do Universo – A Justiça Divina. Todo pensamento, ato ou palavra que venha desvirtuar a Lei Natural será sem dúvida uma atitude criminosa.</a:t>
            </a:r>
          </a:p>
          <a:p>
            <a:pPr algn="just">
              <a:lnSpc>
                <a:spcPct val="90000"/>
              </a:lnSpc>
            </a:pPr>
            <a:endParaRPr lang="pt-BR" sz="2400" dirty="0"/>
          </a:p>
          <a:p>
            <a:pPr algn="just">
              <a:lnSpc>
                <a:spcPct val="90000"/>
              </a:lnSpc>
            </a:pPr>
            <a:r>
              <a:rPr lang="pt-BR" sz="2400" dirty="0"/>
              <a:t>Este ato trará consequências desarmoniosas na estrutura delicada e sensível da nossa vida mental, da nossa organização perispirítica e principalmente na intimidade de nossa consciência, provocando enfermidades estranhas, sejam elas físicas ou psíquicas.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71550" y="692696"/>
            <a:ext cx="7639050" cy="5403304"/>
          </a:xfrm>
        </p:spPr>
        <p:txBody>
          <a:bodyPr/>
          <a:lstStyle/>
          <a:p>
            <a:pPr algn="just">
              <a:lnSpc>
                <a:spcPct val="80000"/>
              </a:lnSpc>
            </a:pPr>
            <a:r>
              <a:rPr lang="pt-BR" dirty="0"/>
              <a:t>Os abusos sexuais sejam praticados por </a:t>
            </a:r>
            <a:r>
              <a:rPr lang="pt-BR" dirty="0" smtClean="0"/>
              <a:t>heterossexuais</a:t>
            </a:r>
            <a:r>
              <a:rPr lang="pt-BR" dirty="0"/>
              <a:t>, homossexuais ou bissexuais, têm seus resultados infelizes, em nós mesmos e em nossos destinos, a longo prazo, de conformidade com a nossa teimosia em permanecermos nos erros.</a:t>
            </a:r>
            <a:endParaRPr lang="en-US" dirty="0"/>
          </a:p>
          <a:p>
            <a:pPr algn="just">
              <a:lnSpc>
                <a:spcPct val="80000"/>
              </a:lnSpc>
            </a:pPr>
            <a:endParaRPr lang="pt-BR" dirty="0"/>
          </a:p>
          <a:p>
            <a:pPr algn="just">
              <a:lnSpc>
                <a:spcPct val="80000"/>
              </a:lnSpc>
            </a:pPr>
            <a:r>
              <a:rPr lang="pt-BR" dirty="0"/>
              <a:t>“ Aplica a bondade e a compreensão toda vez que alguém se levante contra alguém, porque em matéria de sexo, com raras exceções todos trazemos heranças dolorosas de existências passadas, dívidas à resgatar e problemas à resolver.</a:t>
            </a:r>
          </a:p>
          <a:p>
            <a:pPr>
              <a:lnSpc>
                <a:spcPct val="80000"/>
              </a:lnSpc>
            </a:pP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pt-BR" dirty="0"/>
              <a:t>E continua...</a:t>
            </a:r>
          </a:p>
        </p:txBody>
      </p:sp>
      <p:sp>
        <p:nvSpPr>
          <p:cNvPr id="16387" name="Rectangle 3"/>
          <p:cNvSpPr>
            <a:spLocks noGrp="1" noChangeArrowheads="1"/>
          </p:cNvSpPr>
          <p:nvPr>
            <p:ph idx="1"/>
          </p:nvPr>
        </p:nvSpPr>
        <p:spPr/>
        <p:txBody>
          <a:bodyPr/>
          <a:lstStyle/>
          <a:p>
            <a:pPr algn="just">
              <a:buFont typeface="Wingdings" pitchFamily="2" charset="2"/>
              <a:buNone/>
            </a:pPr>
            <a:r>
              <a:rPr lang="pt-BR" sz="2800" dirty="0"/>
              <a:t>“Muitos daqueles que apontam desdenhosamente, os irmãos caídos em desequilíbrio emotivo</a:t>
            </a:r>
            <a:r>
              <a:rPr lang="pt-BR" sz="2800" dirty="0" smtClean="0"/>
              <a:t>, imaginando-se </a:t>
            </a:r>
            <a:r>
              <a:rPr lang="pt-BR" sz="2800" dirty="0"/>
              <a:t>hoje anichados na virtude, são apenas devedores em moratória, que enfrentarão amanhã aflitivas tentações, quando soar o momento de reencontrarem os seus credores de outras eras.”</a:t>
            </a:r>
          </a:p>
          <a:p>
            <a:pPr algn="just">
              <a:buFont typeface="Wingdings" pitchFamily="2" charset="2"/>
              <a:buNone/>
            </a:pPr>
            <a:r>
              <a:rPr lang="pt-BR" sz="2800" dirty="0"/>
              <a:t>Recordemos </a:t>
            </a:r>
            <a:r>
              <a:rPr lang="pt-BR" sz="2800" dirty="0"/>
              <a:t>S</a:t>
            </a:r>
            <a:r>
              <a:rPr lang="pt-BR" sz="2800" dirty="0" smtClean="0"/>
              <a:t>to</a:t>
            </a:r>
            <a:r>
              <a:rPr lang="pt-BR" sz="2800" dirty="0"/>
              <a:t>. Agostinho: “Deus não aceita o pecado, mas ama o pecador”.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a:r>
              <a:rPr lang="pt-BR" dirty="0"/>
              <a:t>Perfeição do Espírito e os característicos sexuais</a:t>
            </a:r>
          </a:p>
        </p:txBody>
      </p:sp>
      <p:sp>
        <p:nvSpPr>
          <p:cNvPr id="17411" name="Rectangle 3"/>
          <p:cNvSpPr>
            <a:spLocks noGrp="1" noChangeArrowheads="1"/>
          </p:cNvSpPr>
          <p:nvPr>
            <p:ph idx="1"/>
          </p:nvPr>
        </p:nvSpPr>
        <p:spPr/>
        <p:txBody>
          <a:bodyPr/>
          <a:lstStyle/>
          <a:p>
            <a:pPr algn="just">
              <a:lnSpc>
                <a:spcPct val="90000"/>
              </a:lnSpc>
            </a:pPr>
            <a:r>
              <a:rPr lang="pt-BR" dirty="0"/>
              <a:t>À medida que o Espírito vai avançando graus mais altos na hierarquia do aperfeiçoamento espiritual, vai ele perdendo as características acentuadas dos dois sexos, porque elas vão se fundindo para surgirem muito mais belas e superiores às qualidades humanas. Na síntese gloriosa dessas virtudes desenvolvidas infinitamente em plenitude de luz, sabedoria e amor.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pt-BR" dirty="0"/>
              <a:t>Promiscuidade</a:t>
            </a:r>
          </a:p>
        </p:txBody>
      </p:sp>
      <p:sp>
        <p:nvSpPr>
          <p:cNvPr id="18435" name="Rectangle 3"/>
          <p:cNvSpPr>
            <a:spLocks noGrp="1" noChangeArrowheads="1"/>
          </p:cNvSpPr>
          <p:nvPr>
            <p:ph idx="1"/>
          </p:nvPr>
        </p:nvSpPr>
        <p:spPr/>
        <p:txBody>
          <a:bodyPr/>
          <a:lstStyle/>
          <a:p>
            <a:pPr algn="just">
              <a:lnSpc>
                <a:spcPct val="90000"/>
              </a:lnSpc>
            </a:pPr>
            <a:r>
              <a:rPr lang="pt-BR" sz="2800" dirty="0"/>
              <a:t>O heterossexualismo promíscuo costuma ser exaltado pela sociedade machista.</a:t>
            </a:r>
          </a:p>
          <a:p>
            <a:pPr algn="just">
              <a:lnSpc>
                <a:spcPct val="90000"/>
              </a:lnSpc>
            </a:pPr>
            <a:r>
              <a:rPr lang="pt-BR" sz="2800" dirty="0"/>
              <a:t>Esse procedimento é anormal desde o momento que sabemos da responsabilidade e do discernimento que devem nortear a prática sexual.</a:t>
            </a:r>
          </a:p>
          <a:p>
            <a:pPr algn="just">
              <a:lnSpc>
                <a:spcPct val="90000"/>
              </a:lnSpc>
            </a:pPr>
            <a:r>
              <a:rPr lang="pt-BR" sz="2800" dirty="0"/>
              <a:t>No mundo afetivo respeitando a Lei Divina de Causa e Efeito, o que concedermos à outrem, receberemos o retorno, partilhando das consequências desencadeadas por nós mesmos.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pt-BR" dirty="0"/>
              <a:t>Obsessão sexual</a:t>
            </a:r>
          </a:p>
        </p:txBody>
      </p:sp>
      <p:sp>
        <p:nvSpPr>
          <p:cNvPr id="19459" name="Rectangle 3"/>
          <p:cNvSpPr>
            <a:spLocks noGrp="1" noChangeArrowheads="1"/>
          </p:cNvSpPr>
          <p:nvPr>
            <p:ph idx="1"/>
          </p:nvPr>
        </p:nvSpPr>
        <p:spPr/>
        <p:txBody>
          <a:bodyPr/>
          <a:lstStyle/>
          <a:p>
            <a:pPr algn="just">
              <a:lnSpc>
                <a:spcPct val="90000"/>
              </a:lnSpc>
            </a:pPr>
            <a:r>
              <a:rPr lang="pt-BR" sz="2800" dirty="0"/>
              <a:t>Com base na Doutrina Espírita, podemos afirmar que para que haja o processo obsessivo, é condição essencial que exista da parte da vítima uma imperfeição moral, que proporciona ascendência à entidade inferior. Portanto para que a obsessão sexual se estabeleça, é necessário que o obsidiado permita a entrada do obsessor, verificando acentuada afinidade, ligando as duas criaturas, compartilhando ambos dos mesmos propósitos e desejos.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27088" y="980728"/>
            <a:ext cx="7783512" cy="5115272"/>
          </a:xfrm>
        </p:spPr>
        <p:txBody>
          <a:bodyPr/>
          <a:lstStyle/>
          <a:p>
            <a:pPr algn="just"/>
            <a:r>
              <a:rPr lang="pt-BR" sz="3600" dirty="0"/>
              <a:t>Na obsessão sexual, tanto os encarnados quanto as entidades viciadas estão unidos vibratóriamente, entrelaçados em teias , em sinistra simbiose espiritual, atuando os espíritos como verdadeiros vampiros, sugando a substância vital retiradas do campo de força, como também a energia exteriorizada no êxtase sexual.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pt-BR" dirty="0"/>
              <a:t>Desequilíbrio sexual</a:t>
            </a:r>
          </a:p>
        </p:txBody>
      </p:sp>
      <p:sp>
        <p:nvSpPr>
          <p:cNvPr id="21507" name="Rectangle 3"/>
          <p:cNvSpPr>
            <a:spLocks noGrp="1" noChangeArrowheads="1"/>
          </p:cNvSpPr>
          <p:nvPr>
            <p:ph idx="1"/>
          </p:nvPr>
        </p:nvSpPr>
        <p:spPr/>
        <p:txBody>
          <a:bodyPr/>
          <a:lstStyle/>
          <a:p>
            <a:pPr algn="just"/>
            <a:r>
              <a:rPr lang="pt-BR" dirty="0"/>
              <a:t>O desequilíbrio sexual é uma das causas da alienação mental, seja praticada por hetero, bi ou homossexuais.</a:t>
            </a:r>
          </a:p>
          <a:p>
            <a:pPr algn="just"/>
            <a:r>
              <a:rPr lang="pt-BR" dirty="0"/>
              <a:t>O prazer sexual desvairado traz perigosas feridas que deixam marcas profundas no corpo e na alma, consequências como as doenças venéreas.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43608" y="188913"/>
            <a:ext cx="7920880" cy="1547812"/>
          </a:xfrm>
          <a:ln w="76200">
            <a:solidFill>
              <a:srgbClr val="FFFF00"/>
            </a:solidFill>
            <a:miter lim="800000"/>
            <a:headEnd/>
            <a:tailEnd/>
          </a:ln>
        </p:spPr>
        <p:txBody>
          <a:bodyPr/>
          <a:lstStyle/>
          <a:p>
            <a:r>
              <a:rPr lang="pt-BR" dirty="0"/>
              <a:t>O sexo na vida Universal</a:t>
            </a:r>
          </a:p>
        </p:txBody>
      </p:sp>
      <p:sp>
        <p:nvSpPr>
          <p:cNvPr id="3075" name="Rectangle 3"/>
          <p:cNvSpPr>
            <a:spLocks noGrp="1" noChangeArrowheads="1"/>
          </p:cNvSpPr>
          <p:nvPr>
            <p:ph idx="1"/>
          </p:nvPr>
        </p:nvSpPr>
        <p:spPr>
          <a:xfrm>
            <a:off x="1115615" y="1981200"/>
            <a:ext cx="7848997" cy="4687888"/>
          </a:xfrm>
          <a:ln w="76200">
            <a:solidFill>
              <a:srgbClr val="FFFF00"/>
            </a:solidFill>
            <a:miter lim="800000"/>
            <a:headEnd/>
            <a:tailEnd/>
          </a:ln>
        </p:spPr>
        <p:txBody>
          <a:bodyPr/>
          <a:lstStyle/>
          <a:p>
            <a:pPr algn="just">
              <a:lnSpc>
                <a:spcPct val="80000"/>
              </a:lnSpc>
            </a:pPr>
            <a:r>
              <a:rPr lang="pt-BR" sz="2800" dirty="0"/>
              <a:t>Sexo é fundamento a vida universal. Encontra-se nas origens da própria vida, a qual é emanada ao criador.</a:t>
            </a:r>
          </a:p>
          <a:p>
            <a:pPr algn="just">
              <a:lnSpc>
                <a:spcPct val="80000"/>
              </a:lnSpc>
            </a:pPr>
            <a:endParaRPr lang="pt-BR" sz="2800" dirty="0"/>
          </a:p>
          <a:p>
            <a:pPr algn="just">
              <a:lnSpc>
                <a:spcPct val="80000"/>
              </a:lnSpc>
            </a:pPr>
            <a:r>
              <a:rPr lang="pt-BR" sz="2800" dirty="0"/>
              <a:t>A energia sexual está intimamente ligada a todo princípio e vida em todos os graus evolutivos, tanto no planeta Terra, como em todos os cantos do Universo.</a:t>
            </a:r>
          </a:p>
          <a:p>
            <a:pPr algn="just">
              <a:lnSpc>
                <a:spcPct val="80000"/>
              </a:lnSpc>
            </a:pPr>
            <a:endParaRPr lang="pt-BR" sz="2800" dirty="0"/>
          </a:p>
          <a:p>
            <a:pPr algn="just">
              <a:lnSpc>
                <a:spcPct val="80000"/>
              </a:lnSpc>
            </a:pPr>
            <a:r>
              <a:rPr lang="pt-BR" sz="2800" dirty="0"/>
              <a:t>O sexo é essência, é energia Divina. Força da vida, encontra-se na base de todos os processos de evolução dos seres.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pt-BR" dirty="0"/>
              <a:t>Abuso do sexo e expiação</a:t>
            </a:r>
          </a:p>
        </p:txBody>
      </p:sp>
      <p:sp>
        <p:nvSpPr>
          <p:cNvPr id="22531" name="Rectangle 3"/>
          <p:cNvSpPr>
            <a:spLocks noGrp="1" noChangeArrowheads="1"/>
          </p:cNvSpPr>
          <p:nvPr>
            <p:ph idx="1"/>
          </p:nvPr>
        </p:nvSpPr>
        <p:spPr/>
        <p:txBody>
          <a:bodyPr/>
          <a:lstStyle/>
          <a:p>
            <a:pPr algn="just">
              <a:lnSpc>
                <a:spcPct val="80000"/>
              </a:lnSpc>
            </a:pPr>
            <a:r>
              <a:rPr lang="pt-BR" sz="2800" dirty="0"/>
              <a:t>“Qualquer sombra de nossa consciência jaz impressa em nossa vida até que a mácula seja lavada por nós mesmos, com o suor do trabalho ou com o pranto da expiação.”       </a:t>
            </a:r>
            <a:r>
              <a:rPr lang="pt-BR" sz="1800" dirty="0"/>
              <a:t>(André Luiz)</a:t>
            </a:r>
          </a:p>
          <a:p>
            <a:pPr algn="just">
              <a:lnSpc>
                <a:spcPct val="80000"/>
              </a:lnSpc>
            </a:pPr>
            <a:r>
              <a:rPr lang="pt-BR" sz="2800" dirty="0"/>
              <a:t>Nenhum Espírito vive fora do amor de Deus e tampouco dos processos imparciais da Justiça Divina.</a:t>
            </a:r>
          </a:p>
          <a:p>
            <a:pPr algn="just">
              <a:lnSpc>
                <a:spcPct val="80000"/>
              </a:lnSpc>
              <a:buFont typeface="Wingdings" pitchFamily="2" charset="2"/>
              <a:buNone/>
            </a:pPr>
            <a:r>
              <a:rPr lang="pt-BR" sz="2800" dirty="0"/>
              <a:t>   É da Lei Suprema que cada um receba de acordo com suas obras.   Somos vítimas de nossos próprios atos.     Não há sofrimento sem causas justas.  </a:t>
            </a:r>
          </a:p>
          <a:p>
            <a:pPr>
              <a:lnSpc>
                <a:spcPct val="80000"/>
              </a:lnSpc>
              <a:buFont typeface="Wingdings" pitchFamily="2" charset="2"/>
              <a:buNone/>
            </a:pPr>
            <a:r>
              <a:rPr lang="pt-BR" sz="2800"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99592" y="908720"/>
            <a:ext cx="7710487" cy="5691187"/>
          </a:xfrm>
        </p:spPr>
        <p:txBody>
          <a:bodyPr/>
          <a:lstStyle/>
          <a:p>
            <a:pPr algn="just">
              <a:lnSpc>
                <a:spcPct val="90000"/>
              </a:lnSpc>
            </a:pPr>
            <a:r>
              <a:rPr lang="pt-BR" dirty="0"/>
              <a:t>A Justiça Divina existe não simplesmente para punir e fazer sofrer as criaturas ainda imperfeitas, mas principalmente para a reajustar e iluminar o Espírito culpado.</a:t>
            </a:r>
          </a:p>
          <a:p>
            <a:pPr algn="just">
              <a:lnSpc>
                <a:spcPct val="90000"/>
              </a:lnSpc>
            </a:pPr>
            <a:endParaRPr lang="pt-BR" dirty="0"/>
          </a:p>
          <a:p>
            <a:pPr algn="just">
              <a:lnSpc>
                <a:spcPct val="90000"/>
              </a:lnSpc>
            </a:pPr>
            <a:r>
              <a:rPr lang="pt-BR" dirty="0"/>
              <a:t>Esses abusos são comuns nas criaturas humanas, pois estamos muitos d nós escravizados ainda às emoções inferiores, à sensualidade, aos desejos imediatistas sem disciplina e responsabilidade.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ctr"/>
            <a:r>
              <a:rPr lang="pt-BR" sz="4000" dirty="0"/>
              <a:t>Expiações dolorosas e aperfeiçoamento espiritual</a:t>
            </a:r>
          </a:p>
        </p:txBody>
      </p:sp>
      <p:sp>
        <p:nvSpPr>
          <p:cNvPr id="24579" name="Rectangle 3"/>
          <p:cNvSpPr>
            <a:spLocks noGrp="1" noChangeArrowheads="1"/>
          </p:cNvSpPr>
          <p:nvPr>
            <p:ph idx="1"/>
          </p:nvPr>
        </p:nvSpPr>
        <p:spPr/>
        <p:txBody>
          <a:bodyPr/>
          <a:lstStyle/>
          <a:p>
            <a:pPr algn="just"/>
            <a:r>
              <a:rPr lang="pt-BR" dirty="0"/>
              <a:t>Expiações dolorosas, no hoje, redundarão em paz na consciência no amanhã, quando sofremos dentro dos preceitos evangélicos.</a:t>
            </a:r>
          </a:p>
          <a:p>
            <a:pPr algn="just"/>
            <a:r>
              <a:rPr lang="pt-BR" dirty="0"/>
              <a:t>Nenhum Espírito caminhará para a frente, na senda do aperfeiçoamento espiritual, sem antes saudar suas dívidas com a Justiça Divina.</a:t>
            </a:r>
          </a:p>
          <a:p>
            <a:pPr>
              <a:buFont typeface="Wingdings" pitchFamily="2" charset="2"/>
              <a:buNone/>
            </a:pP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71550" y="1556792"/>
            <a:ext cx="7639050" cy="4539208"/>
          </a:xfrm>
        </p:spPr>
        <p:txBody>
          <a:bodyPr/>
          <a:lstStyle/>
          <a:p>
            <a:pPr algn="just"/>
            <a:r>
              <a:rPr lang="pt-BR" sz="2800" dirty="0"/>
              <a:t>Somente nos esclarecimentos do Evangelho de Jesus, quando buscado com sinceridade, encontraremos os remédios-luzes para a reeducação das energias criadoras do sexo em todos nós, através das disciplinas dos nossos sentimentos, do aperfeiçoamento de nossas afeições, do enriquecimento de valores nobres no coração, resolvendo em definitivo o vaivém dos sentimentos expiatórios.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a:r>
              <a:rPr lang="pt-BR" sz="4000" dirty="0"/>
              <a:t>Educação sexual e a conquista do amor espiritualizado</a:t>
            </a:r>
          </a:p>
        </p:txBody>
      </p:sp>
      <p:sp>
        <p:nvSpPr>
          <p:cNvPr id="26627" name="Rectangle 3"/>
          <p:cNvSpPr>
            <a:spLocks noGrp="1" noChangeArrowheads="1"/>
          </p:cNvSpPr>
          <p:nvPr>
            <p:ph idx="1"/>
          </p:nvPr>
        </p:nvSpPr>
        <p:spPr/>
        <p:txBody>
          <a:bodyPr/>
          <a:lstStyle/>
          <a:p>
            <a:pPr algn="just"/>
            <a:r>
              <a:rPr lang="pt-BR" dirty="0"/>
              <a:t>Ante os convites inumeráveis do mundo para a porta larga da devassidão sexual, arrastando-nos pela nossa invigilância para vivenciar emoções inferiores, meditemos nos princípios superiores da vida que já iluminam o nosso entendimento e fiquemos com o apóstolo Paulo: Tudo me é lícito, mas nem tudo me convém.</a:t>
            </a:r>
            <a:r>
              <a:rPr lang="pt-BR" sz="2000" dirty="0"/>
              <a:t>(I Corintos 6,12) </a:t>
            </a:r>
          </a:p>
          <a:p>
            <a:pPr>
              <a:buFont typeface="Wingdings" pitchFamily="2" charset="2"/>
              <a:buNone/>
            </a:pPr>
            <a:endParaRPr lang="pt-B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27584" y="1124744"/>
            <a:ext cx="7783512" cy="5619750"/>
          </a:xfrm>
        </p:spPr>
        <p:txBody>
          <a:bodyPr/>
          <a:lstStyle/>
          <a:p>
            <a:pPr algn="just"/>
            <a:r>
              <a:rPr lang="pt-BR" dirty="0"/>
              <a:t>Somos livres para fazer o que desejamos, mas, com a Luz do Cristo de Deus, já sabemos que não podemos mais atender aos impulsos da animalidade e, sim, procurar educar nossas energias sexuais para níveis mais elevados de espiritualidade, a fim de que possamos ser mais felizes e mais edificantes em nossos empreendimentos afetivos.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196850"/>
            <a:ext cx="7543800" cy="1431925"/>
          </a:xfrm>
        </p:spPr>
        <p:txBody>
          <a:bodyPr/>
          <a:lstStyle/>
          <a:p>
            <a:pPr algn="ctr"/>
            <a:r>
              <a:rPr lang="pt-BR" dirty="0"/>
              <a:t>O socorro da oração</a:t>
            </a:r>
          </a:p>
        </p:txBody>
      </p:sp>
      <p:sp>
        <p:nvSpPr>
          <p:cNvPr id="28675" name="Rectangle 3"/>
          <p:cNvSpPr>
            <a:spLocks noGrp="1" noChangeArrowheads="1"/>
          </p:cNvSpPr>
          <p:nvPr>
            <p:ph idx="1"/>
          </p:nvPr>
        </p:nvSpPr>
        <p:spPr>
          <a:xfrm>
            <a:off x="971550" y="1484784"/>
            <a:ext cx="7639050" cy="5112866"/>
          </a:xfrm>
        </p:spPr>
        <p:txBody>
          <a:bodyPr/>
          <a:lstStyle/>
          <a:p>
            <a:pPr algn="just">
              <a:lnSpc>
                <a:spcPct val="80000"/>
              </a:lnSpc>
            </a:pPr>
            <a:r>
              <a:rPr lang="pt-BR" sz="2400" dirty="0"/>
              <a:t>Se ansiamos por ser melhores, se possuímos uma fé, se acreditamos em Deus, elevemos nossas forças mais íntimas na direção da Providência Divina, através dos fios invisíveis, mas poderosos da oração, e estejamos certos de que não nos faltarão recursos superiores para o nosso coração se equilibrar, na estrada segura da afeição espiritualizada, abandonando a idéia do prazer sexual irresponsável. </a:t>
            </a:r>
          </a:p>
          <a:p>
            <a:pPr algn="just">
              <a:lnSpc>
                <a:spcPct val="80000"/>
              </a:lnSpc>
            </a:pPr>
            <a:r>
              <a:rPr lang="pt-BR" sz="2400" dirty="0"/>
              <a:t>Cuidemos das energias sexuais de nossa alma, iluminando-as com as luzes do Evangelho de Nosso Senhor Jesus Cristo, roteiro único de liberdade dos instintos, afim de construirmos nossa felicidade real, tanto na vida corpórea quanto na vida espiritual, com residência segura em nossa própria consciência do dever afetivo retamente cumprido.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188913"/>
            <a:ext cx="7849567" cy="1152525"/>
          </a:xfrm>
          <a:ln w="76200">
            <a:solidFill>
              <a:srgbClr val="FFFF00"/>
            </a:solidFill>
            <a:miter lim="800000"/>
            <a:headEnd/>
            <a:tailEnd/>
          </a:ln>
        </p:spPr>
        <p:txBody>
          <a:bodyPr/>
          <a:lstStyle/>
          <a:p>
            <a:r>
              <a:rPr lang="pt-BR" dirty="0"/>
              <a:t>Sexo: Energia Divina</a:t>
            </a:r>
          </a:p>
        </p:txBody>
      </p:sp>
      <p:sp>
        <p:nvSpPr>
          <p:cNvPr id="4099" name="Rectangle 3"/>
          <p:cNvSpPr>
            <a:spLocks noGrp="1" noChangeArrowheads="1"/>
          </p:cNvSpPr>
          <p:nvPr>
            <p:ph idx="1"/>
          </p:nvPr>
        </p:nvSpPr>
        <p:spPr>
          <a:xfrm>
            <a:off x="1043608" y="1484313"/>
            <a:ext cx="7849567" cy="5184775"/>
          </a:xfrm>
          <a:ln w="76200">
            <a:solidFill>
              <a:srgbClr val="FFFF00"/>
            </a:solidFill>
            <a:miter lim="800000"/>
            <a:headEnd/>
            <a:tailEnd/>
          </a:ln>
        </p:spPr>
        <p:txBody>
          <a:bodyPr/>
          <a:lstStyle/>
          <a:p>
            <a:pPr algn="just"/>
            <a:r>
              <a:rPr lang="pt-BR" sz="2800" dirty="0"/>
              <a:t>“Examinado como força atuante na vida, à face da criação incessante, o sexo, a rigor, palpitará em tudo, desde a comunhão dos princípios subatômicos à atração dos astros porque, então expressará força de amor, gerada pelo amor infinito de Deus.”    ( André Luíz)</a:t>
            </a:r>
          </a:p>
          <a:p>
            <a:pPr algn="just"/>
            <a:endParaRPr lang="pt-BR" sz="2800" dirty="0"/>
          </a:p>
          <a:p>
            <a:pPr algn="just"/>
            <a:r>
              <a:rPr lang="pt-BR" sz="2800" dirty="0"/>
              <a:t>Nos encontramos ainda muito distanciados das belezas das leis Divinas em nossa própria vida afetiva.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43608" y="304800"/>
            <a:ext cx="7776542" cy="1431925"/>
          </a:xfrm>
          <a:ln w="76200">
            <a:solidFill>
              <a:srgbClr val="FFFF00"/>
            </a:solidFill>
            <a:miter lim="800000"/>
            <a:headEnd/>
            <a:tailEnd/>
          </a:ln>
        </p:spPr>
        <p:txBody>
          <a:bodyPr/>
          <a:lstStyle/>
          <a:p>
            <a:r>
              <a:rPr lang="pt-BR" dirty="0"/>
              <a:t>Definição de sexo</a:t>
            </a:r>
          </a:p>
        </p:txBody>
      </p:sp>
      <p:sp>
        <p:nvSpPr>
          <p:cNvPr id="5123" name="Rectangle 3"/>
          <p:cNvSpPr>
            <a:spLocks noGrp="1" noChangeArrowheads="1"/>
          </p:cNvSpPr>
          <p:nvPr>
            <p:ph idx="1"/>
          </p:nvPr>
        </p:nvSpPr>
        <p:spPr>
          <a:xfrm>
            <a:off x="1043608" y="1981200"/>
            <a:ext cx="7776542" cy="4687888"/>
          </a:xfrm>
          <a:ln w="76200">
            <a:solidFill>
              <a:srgbClr val="FFFF00"/>
            </a:solidFill>
            <a:miter lim="800000"/>
            <a:headEnd/>
            <a:tailEnd/>
          </a:ln>
        </p:spPr>
        <p:txBody>
          <a:bodyPr/>
          <a:lstStyle/>
          <a:p>
            <a:pPr algn="just"/>
            <a:r>
              <a:rPr lang="pt-BR" dirty="0"/>
              <a:t>A definição primária de sexo segundo o dicionário é:</a:t>
            </a:r>
          </a:p>
          <a:p>
            <a:pPr algn="just"/>
            <a:endParaRPr lang="pt-BR" dirty="0"/>
          </a:p>
          <a:p>
            <a:pPr algn="just"/>
            <a:r>
              <a:rPr lang="pt-BR" dirty="0"/>
              <a:t>Diferença física e constitutiva do homem e da mulher, do macho e da fêmea com relação a sua função reprodutora. Sensualidade, volúpia. Órgãos genitais externos.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43608" y="4683"/>
            <a:ext cx="7975848" cy="1431925"/>
          </a:xfrm>
          <a:ln w="76200">
            <a:solidFill>
              <a:srgbClr val="FFFF00"/>
            </a:solidFill>
            <a:miter lim="800000"/>
            <a:headEnd/>
            <a:tailEnd/>
          </a:ln>
        </p:spPr>
        <p:txBody>
          <a:bodyPr/>
          <a:lstStyle/>
          <a:p>
            <a:r>
              <a:rPr lang="pt-BR" dirty="0"/>
              <a:t>Constituição </a:t>
            </a:r>
            <a:r>
              <a:rPr lang="pt-BR" dirty="0" smtClean="0"/>
              <a:t>Humana</a:t>
            </a:r>
            <a:endParaRPr lang="pt-BR" dirty="0"/>
          </a:p>
        </p:txBody>
      </p:sp>
      <p:sp>
        <p:nvSpPr>
          <p:cNvPr id="6147" name="Rectangle 3"/>
          <p:cNvSpPr>
            <a:spLocks noGrp="1" noChangeArrowheads="1"/>
          </p:cNvSpPr>
          <p:nvPr>
            <p:ph idx="1"/>
          </p:nvPr>
        </p:nvSpPr>
        <p:spPr>
          <a:xfrm>
            <a:off x="1043608" y="1557338"/>
            <a:ext cx="7992887" cy="5040312"/>
          </a:xfrm>
          <a:ln w="76200">
            <a:solidFill>
              <a:srgbClr val="FFFF00"/>
            </a:solidFill>
            <a:miter lim="800000"/>
            <a:headEnd/>
            <a:tailEnd/>
          </a:ln>
        </p:spPr>
        <p:txBody>
          <a:bodyPr/>
          <a:lstStyle/>
          <a:p>
            <a:pPr algn="just">
              <a:lnSpc>
                <a:spcPct val="90000"/>
              </a:lnSpc>
            </a:pPr>
            <a:r>
              <a:rPr lang="pt-BR" sz="2800" dirty="0"/>
              <a:t>Para a Doutrina Espírita a criatura humana não é somente matéria, pois ela é formada de corpo físico, perispiritual e espiritual                                                             Destes três o espírito é o comandante, o gerente absoluto da organização psicossomática (corpo). </a:t>
            </a:r>
          </a:p>
          <a:p>
            <a:pPr algn="just">
              <a:lnSpc>
                <a:spcPct val="90000"/>
              </a:lnSpc>
            </a:pPr>
            <a:endParaRPr lang="pt-BR" sz="2800" dirty="0"/>
          </a:p>
          <a:p>
            <a:pPr algn="just">
              <a:lnSpc>
                <a:spcPct val="90000"/>
              </a:lnSpc>
            </a:pPr>
            <a:r>
              <a:rPr lang="pt-BR" sz="2800" dirty="0"/>
              <a:t>Quem sobrevive após a morte e a destruição do corpo é o espírito com sua sensibilidade e recursos morais, intelectuais, caráter e hábitos. Somos aqui na Terra o que o espírito já acumulou em si através das reencarnações.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27088" y="115888"/>
            <a:ext cx="8316912" cy="1152525"/>
          </a:xfrm>
          <a:ln w="76200">
            <a:solidFill>
              <a:srgbClr val="FFFF00"/>
            </a:solidFill>
            <a:miter lim="800000"/>
            <a:headEnd/>
            <a:tailEnd/>
          </a:ln>
        </p:spPr>
        <p:txBody>
          <a:bodyPr/>
          <a:lstStyle/>
          <a:p>
            <a:r>
              <a:rPr lang="pt-BR" dirty="0"/>
              <a:t>União fisiológica</a:t>
            </a:r>
          </a:p>
        </p:txBody>
      </p:sp>
      <p:sp>
        <p:nvSpPr>
          <p:cNvPr id="7171" name="Rectangle 3"/>
          <p:cNvSpPr>
            <a:spLocks noGrp="1" noChangeArrowheads="1"/>
          </p:cNvSpPr>
          <p:nvPr>
            <p:ph idx="1"/>
          </p:nvPr>
        </p:nvSpPr>
        <p:spPr>
          <a:xfrm>
            <a:off x="827088" y="1484313"/>
            <a:ext cx="8243887" cy="5229225"/>
          </a:xfrm>
          <a:ln w="76200">
            <a:solidFill>
              <a:srgbClr val="FFFF00"/>
            </a:solidFill>
            <a:miter lim="800000"/>
            <a:headEnd/>
            <a:tailEnd/>
          </a:ln>
        </p:spPr>
        <p:txBody>
          <a:bodyPr/>
          <a:lstStyle/>
          <a:p>
            <a:pPr algn="just">
              <a:lnSpc>
                <a:spcPct val="90000"/>
              </a:lnSpc>
            </a:pPr>
            <a:r>
              <a:rPr lang="pt-BR" sz="2800" dirty="0"/>
              <a:t>“(...)na Terra é vulgar a fixação do magno assunto no equipamento genital do homem e da mulher. Contudo, é preciso não esquecer que mencionamos o sexo como força e amor nas bases da vida, totalizando a glória da criação.” </a:t>
            </a:r>
            <a:r>
              <a:rPr lang="pt-BR" sz="1800" dirty="0"/>
              <a:t>(André Luiz)</a:t>
            </a:r>
          </a:p>
          <a:p>
            <a:pPr algn="just">
              <a:lnSpc>
                <a:spcPct val="90000"/>
              </a:lnSpc>
            </a:pPr>
            <a:r>
              <a:rPr lang="pt-BR" sz="2800" dirty="0"/>
              <a:t>O sexo para a maioria esmagadora das criaturas humanas, está restrito a função dos órgãos genésicos. É muito natural esta visão em virtude da própria ignorância humana com relação do espírito.</a:t>
            </a:r>
          </a:p>
          <a:p>
            <a:pPr algn="just">
              <a:lnSpc>
                <a:spcPct val="90000"/>
              </a:lnSpc>
            </a:pPr>
            <a:r>
              <a:rPr lang="pt-BR" sz="2800" dirty="0"/>
              <a:t>Sexo não é só o prazer de minutos e a permuta de células sexuais.</a:t>
            </a:r>
          </a:p>
          <a:p>
            <a:pPr>
              <a:lnSpc>
                <a:spcPct val="90000"/>
              </a:lnSpc>
            </a:pPr>
            <a:endParaRPr lang="pt-B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304800"/>
            <a:ext cx="8713787" cy="1431925"/>
          </a:xfrm>
          <a:ln w="76200">
            <a:solidFill>
              <a:srgbClr val="FFFF00"/>
            </a:solidFill>
            <a:miter lim="800000"/>
            <a:headEnd/>
            <a:tailEnd/>
          </a:ln>
        </p:spPr>
        <p:txBody>
          <a:bodyPr/>
          <a:lstStyle/>
          <a:p>
            <a:r>
              <a:rPr lang="pt-BR" sz="4000" dirty="0"/>
              <a:t>Sexo no corpo físico e no Espírito </a:t>
            </a:r>
          </a:p>
        </p:txBody>
      </p:sp>
      <p:sp>
        <p:nvSpPr>
          <p:cNvPr id="8195" name="Rectangle 3"/>
          <p:cNvSpPr>
            <a:spLocks noGrp="1" noChangeArrowheads="1"/>
          </p:cNvSpPr>
          <p:nvPr>
            <p:ph idx="1"/>
          </p:nvPr>
        </p:nvSpPr>
        <p:spPr>
          <a:xfrm>
            <a:off x="250825" y="1916113"/>
            <a:ext cx="8642350" cy="4876800"/>
          </a:xfrm>
          <a:ln w="76200">
            <a:solidFill>
              <a:srgbClr val="FFFF00"/>
            </a:solidFill>
            <a:miter lim="800000"/>
            <a:headEnd/>
            <a:tailEnd/>
          </a:ln>
        </p:spPr>
        <p:txBody>
          <a:bodyPr/>
          <a:lstStyle/>
          <a:p>
            <a:pPr algn="just"/>
            <a:r>
              <a:rPr lang="pt-BR" sz="2800" dirty="0"/>
              <a:t>L.E. Tem sexo os Espíritos?</a:t>
            </a:r>
          </a:p>
          <a:p>
            <a:pPr algn="just"/>
            <a:endParaRPr lang="pt-BR" sz="2800" dirty="0"/>
          </a:p>
          <a:p>
            <a:pPr algn="just"/>
            <a:r>
              <a:rPr lang="pt-BR" sz="2800" dirty="0"/>
              <a:t>“Não como entendeis, pois que os sexos dependem da organização(corpo). Há entre eles amor e simpatia, mas baseado na concordância dos sentimentos.”</a:t>
            </a:r>
          </a:p>
          <a:p>
            <a:pPr algn="just"/>
            <a:r>
              <a:rPr lang="pt-BR" sz="2800" dirty="0"/>
              <a:t>A pergunta poderia ser traduzida assim:</a:t>
            </a:r>
          </a:p>
          <a:p>
            <a:pPr algn="just">
              <a:buFont typeface="Wingdings" pitchFamily="2" charset="2"/>
              <a:buNone/>
            </a:pPr>
            <a:r>
              <a:rPr lang="pt-BR" sz="2800" dirty="0"/>
              <a:t>   “Os Espíritos tem sexo, mas não como vocês conceituam na Terra.” Não de acordo com a concepção de sexo das criaturas humanas.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84213" y="188913"/>
            <a:ext cx="8208962" cy="6408737"/>
          </a:xfrm>
          <a:ln w="76200">
            <a:solidFill>
              <a:srgbClr val="FFFF00"/>
            </a:solidFill>
            <a:miter lim="800000"/>
            <a:headEnd/>
            <a:tailEnd/>
          </a:ln>
        </p:spPr>
        <p:txBody>
          <a:bodyPr/>
          <a:lstStyle/>
          <a:p>
            <a:pPr algn="just">
              <a:lnSpc>
                <a:spcPct val="90000"/>
              </a:lnSpc>
            </a:pPr>
            <a:r>
              <a:rPr lang="pt-BR" dirty="0"/>
              <a:t>Os Espíritos realmente não têm o sexo como o da organização física, pois no corpo espiritual não possuem o mecanismo de fecundação com possibilidades para a reprodução em si. Os Espíritos só Deus cria.</a:t>
            </a:r>
            <a:endParaRPr lang="en-US" dirty="0"/>
          </a:p>
          <a:p>
            <a:pPr algn="just">
              <a:lnSpc>
                <a:spcPct val="90000"/>
              </a:lnSpc>
            </a:pPr>
            <a:endParaRPr lang="pt-BR" dirty="0"/>
          </a:p>
          <a:p>
            <a:pPr algn="just">
              <a:lnSpc>
                <a:spcPct val="90000"/>
              </a:lnSpc>
            </a:pPr>
            <a:r>
              <a:rPr lang="pt-BR" dirty="0"/>
              <a:t>“ Os sexos só existem no organismo (físico). São necessários à reprodução dos seres materiais, mas os Espíritos sendo criação de Deus, não se reproduzem uns pelos outros, razão porque os sexos seriam inúteis no mundo espiritual.”            (Kardec)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43607" y="304800"/>
            <a:ext cx="7849567" cy="1431925"/>
          </a:xfrm>
          <a:ln w="76200">
            <a:solidFill>
              <a:srgbClr val="FFFF00"/>
            </a:solidFill>
            <a:miter lim="800000"/>
            <a:headEnd/>
            <a:tailEnd/>
          </a:ln>
        </p:spPr>
        <p:txBody>
          <a:bodyPr/>
          <a:lstStyle/>
          <a:p>
            <a:pPr algn="ctr"/>
            <a:r>
              <a:rPr lang="pt-BR" sz="4000" dirty="0"/>
              <a:t>A individualidade do Espírito após a morte </a:t>
            </a:r>
          </a:p>
        </p:txBody>
      </p:sp>
      <p:sp>
        <p:nvSpPr>
          <p:cNvPr id="10243" name="Rectangle 3"/>
          <p:cNvSpPr>
            <a:spLocks noGrp="1" noChangeArrowheads="1"/>
          </p:cNvSpPr>
          <p:nvPr>
            <p:ph idx="1"/>
          </p:nvPr>
        </p:nvSpPr>
        <p:spPr>
          <a:xfrm>
            <a:off x="1043607" y="1981200"/>
            <a:ext cx="7849567" cy="4616450"/>
          </a:xfrm>
          <a:ln w="76200">
            <a:solidFill>
              <a:srgbClr val="FFFF00"/>
            </a:solidFill>
            <a:miter lim="800000"/>
            <a:headEnd/>
            <a:tailEnd/>
          </a:ln>
        </p:spPr>
        <p:txBody>
          <a:bodyPr/>
          <a:lstStyle/>
          <a:p>
            <a:pPr algn="just">
              <a:lnSpc>
                <a:spcPct val="90000"/>
              </a:lnSpc>
            </a:pPr>
            <a:r>
              <a:rPr lang="pt-BR" dirty="0"/>
              <a:t>(...) Os Espíritos após a desencarnação conservam as suas características. Ele leva consigo tudo  que realizou, aprendeu e conquistou nas experiências da vida corpórea, seja no campo do intelecto ou do sentimento, e isso é o que vai caracterizá-lo no mundo espiritual.</a:t>
            </a:r>
          </a:p>
          <a:p>
            <a:pPr algn="just">
              <a:lnSpc>
                <a:spcPct val="90000"/>
              </a:lnSpc>
            </a:pPr>
            <a:r>
              <a:rPr lang="pt-BR" dirty="0"/>
              <a:t>“ O sexo é portanto mental em seus impulsos e manifestações.” </a:t>
            </a:r>
            <a:r>
              <a:rPr lang="pt-BR" sz="2000" dirty="0"/>
              <a:t>( André Luiz)</a:t>
            </a:r>
            <a:r>
              <a:rPr lang="pt-BR" dirty="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TotalTime>
  <Words>1836</Words>
  <Application>Microsoft Office PowerPoint</Application>
  <PresentationFormat>Apresentação na tela (4:3)</PresentationFormat>
  <Paragraphs>109</Paragraphs>
  <Slides>26</Slides>
  <Notes>26</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Solstício</vt:lpstr>
      <vt:lpstr>Sexualidade   à luz da   Doutrina Espírita </vt:lpstr>
      <vt:lpstr>O sexo na vida Universal</vt:lpstr>
      <vt:lpstr>Sexo: Energia Divina</vt:lpstr>
      <vt:lpstr>Definição de sexo</vt:lpstr>
      <vt:lpstr>Constituição Humana</vt:lpstr>
      <vt:lpstr>União fisiológica</vt:lpstr>
      <vt:lpstr>Sexo no corpo físico e no Espírito </vt:lpstr>
      <vt:lpstr>Apresentação do PowerPoint</vt:lpstr>
      <vt:lpstr>A individualidade do Espírito após a morte </vt:lpstr>
      <vt:lpstr>A sexualidade nos órgãos genitais</vt:lpstr>
      <vt:lpstr>Apresentação do PowerPoint</vt:lpstr>
      <vt:lpstr>O sexo é mental</vt:lpstr>
      <vt:lpstr>Apresentação do PowerPoint</vt:lpstr>
      <vt:lpstr>E continua...</vt:lpstr>
      <vt:lpstr>Perfeição do Espírito e os característicos sexuais</vt:lpstr>
      <vt:lpstr>Promiscuidade</vt:lpstr>
      <vt:lpstr>Obsessão sexual</vt:lpstr>
      <vt:lpstr>Apresentação do PowerPoint</vt:lpstr>
      <vt:lpstr>Desequilíbrio sexual</vt:lpstr>
      <vt:lpstr>Abuso do sexo e expiação</vt:lpstr>
      <vt:lpstr>Apresentação do PowerPoint</vt:lpstr>
      <vt:lpstr>Expiações dolorosas e aperfeiçoamento espiritual</vt:lpstr>
      <vt:lpstr>Apresentação do PowerPoint</vt:lpstr>
      <vt:lpstr>Educação sexual e a conquista do amor espiritualizado</vt:lpstr>
      <vt:lpstr>Apresentação do PowerPoint</vt:lpstr>
      <vt:lpstr>O socorro da oração</vt:lpstr>
    </vt:vector>
  </TitlesOfParts>
  <Company>Contabilidade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Sexualidade    à luz da   Doutrina Espírita </dc:title>
  <dc:creator>Contabil Assunção</dc:creator>
  <cp:lastModifiedBy>Contabil Assunção</cp:lastModifiedBy>
  <cp:revision>2</cp:revision>
  <dcterms:created xsi:type="dcterms:W3CDTF">2010-08-11T19:01:52Z</dcterms:created>
  <dcterms:modified xsi:type="dcterms:W3CDTF">2010-08-17T19:21:49Z</dcterms:modified>
</cp:coreProperties>
</file>